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5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ags/tag10.xml" ContentType="application/vnd.openxmlformats-officedocument.presentationml.tags+xml"/>
  <Override PartName="/ppt/theme/themeOverride8.xml" ContentType="application/vnd.openxmlformats-officedocument.themeOverride+xml"/>
  <Override PartName="/ppt/tags/tag11.xml" ContentType="application/vnd.openxmlformats-officedocument.presentationml.tags+xml"/>
  <Override PartName="/ppt/theme/themeOverride9.xml" ContentType="application/vnd.openxmlformats-officedocument.themeOverrid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57" r:id="rId4"/>
    <p:sldId id="270" r:id="rId5"/>
    <p:sldId id="278" r:id="rId6"/>
    <p:sldId id="282" r:id="rId7"/>
    <p:sldId id="284" r:id="rId8"/>
    <p:sldId id="279" r:id="rId9"/>
    <p:sldId id="261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260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28"/>
      </p:cViewPr>
      <p:guideLst>
        <p:guide pos="416"/>
        <p:guide pos="7256"/>
        <p:guide orient="horz" pos="712"/>
        <p:guide orient="horz" pos="3928"/>
        <p:guide orient="horz" pos="3861"/>
        <p:guide pos="3840"/>
        <p:guide orient="horz" pos="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2250" y="10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15-45E1-966F-EB741BB8AE6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outerShdw blurRad="381000" dist="50800" dir="8400000" algn="ctr" rotWithShape="0">
                  <a:schemeClr val="accent1">
                    <a:lumMod val="50000"/>
                    <a:alpha val="3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D15-45E1-966F-EB741BB8AE6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15-45E1-966F-EB741BB8AE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D15-45E1-966F-EB741BB8A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9FDB3F2-598D-4A96-BB83-65EB748666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316158-CF9E-43BB-9DF6-8ECA704EFB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FD3F5-2DD8-481E-9863-7ACCBC585500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F8B91C-6A87-4B99-A769-0B7F64E629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F3BFDF-0AF5-48F7-B236-AD91030DB2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78AD1-39E9-41A1-99C1-1CFD1E49EC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284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ṩ1ïḓé">
            <a:extLst>
              <a:ext uri="{FF2B5EF4-FFF2-40B4-BE49-F238E27FC236}">
                <a16:creationId xmlns:a16="http://schemas.microsoft.com/office/drawing/2014/main" id="{DBB8389A-D325-43E1-A36F-424B7EA069D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3FD368F-863D-4527-8F6D-CEC87B7E23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100" y="2466975"/>
            <a:ext cx="5275940" cy="1600554"/>
          </a:xfrm>
        </p:spPr>
        <p:txBody>
          <a:bodyPr anchor="b">
            <a:normAutofit/>
          </a:bodyPr>
          <a:lstStyle>
            <a:lvl1pPr algn="l" defTabSz="91433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4000" b="1" kern="12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8FF249-69FA-478C-853F-D62CA2935D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00829" y="4321078"/>
            <a:ext cx="2948211" cy="71537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BAACAFB-E078-41E5-BE32-2CCD597E1D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573" lvl="0" indent="-228573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93D43E-1697-4C76-BF37-C96E16B134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84300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40EAC-1236-4C2C-A5B0-5B2D469D0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2750" y="2434798"/>
            <a:ext cx="4362450" cy="113347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2325-CA12-44BF-8B8C-2D3C6232D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52750" y="3595256"/>
            <a:ext cx="4362450" cy="965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" name="íSlïḑe">
            <a:extLst>
              <a:ext uri="{FF2B5EF4-FFF2-40B4-BE49-F238E27FC236}">
                <a16:creationId xmlns:a16="http://schemas.microsoft.com/office/drawing/2014/main" id="{1B75C150-ADF6-46E1-9865-E67A9B7D7FC8}"/>
              </a:ext>
            </a:extLst>
          </p:cNvPr>
          <p:cNvSpPr/>
          <p:nvPr userDrawn="1"/>
        </p:nvSpPr>
        <p:spPr>
          <a:xfrm>
            <a:off x="7566368" y="1901370"/>
            <a:ext cx="3345764" cy="376398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6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B5B30-EAE6-475D-9E77-B9C4E87F9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27A5331-58C4-4210-9B29-7D209EC6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AC1F83E-F48A-4A82-AEA9-9C5660FB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D47482C-BA78-45A4-AAF3-F9A7E84F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2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17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śľiḍè">
            <a:extLst>
              <a:ext uri="{FF2B5EF4-FFF2-40B4-BE49-F238E27FC236}">
                <a16:creationId xmlns:a16="http://schemas.microsoft.com/office/drawing/2014/main" id="{2DD4AB8D-492C-4E4A-8280-6AA0DC44874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íṧlïḍé">
            <a:extLst>
              <a:ext uri="{FF2B5EF4-FFF2-40B4-BE49-F238E27FC236}">
                <a16:creationId xmlns:a16="http://schemas.microsoft.com/office/drawing/2014/main" id="{0A271160-581E-4BCE-BACF-7271659F1D01}"/>
              </a:ext>
            </a:extLst>
          </p:cNvPr>
          <p:cNvSpPr/>
          <p:nvPr/>
        </p:nvSpPr>
        <p:spPr>
          <a:xfrm>
            <a:off x="12191319" y="0"/>
            <a:ext cx="684" cy="13546"/>
          </a:xfrm>
          <a:custGeom>
            <a:avLst/>
            <a:gdLst>
              <a:gd name="connsiteX0" fmla="*/ 0 w 684"/>
              <a:gd name="connsiteY0" fmla="*/ 0 h 13546"/>
              <a:gd name="connsiteX1" fmla="*/ 684 w 684"/>
              <a:gd name="connsiteY1" fmla="*/ 0 h 13546"/>
              <a:gd name="connsiteX2" fmla="*/ 684 w 684"/>
              <a:gd name="connsiteY2" fmla="*/ 13546 h 13546"/>
              <a:gd name="connsiteX3" fmla="*/ 0 w 684"/>
              <a:gd name="connsiteY3" fmla="*/ 0 h 1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" h="13546">
                <a:moveTo>
                  <a:pt x="0" y="0"/>
                </a:moveTo>
                <a:lnTo>
                  <a:pt x="684" y="0"/>
                </a:lnTo>
                <a:lnTo>
                  <a:pt x="684" y="1354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40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1A48BB-A1A1-4744-B0D3-FD4F42C33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9143" y="2065344"/>
            <a:ext cx="4769756" cy="2319337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 altLang="zh-CN" dirty="0"/>
              <a:t>Conclusion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9A90592-FA31-4898-90A9-6A0DE9C76C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573" lvl="0" indent="-228573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0912839-931F-4105-9574-E367B9ED69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16947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F18504-D86E-411A-B171-2A74DE29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A4509-A6D7-41B5-BE28-213FB58E8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3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6DEDA773-1B71-4202-AD8A-0D33468F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C0483E03-0186-4754-8285-0D57953FB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E8030F2-F0B4-4140-B9B5-8B5B27074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5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60" r:id="rId5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ḷi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ś1íḋe">
            <a:extLst>
              <a:ext uri="{FF2B5EF4-FFF2-40B4-BE49-F238E27FC236}">
                <a16:creationId xmlns:a16="http://schemas.microsoft.com/office/drawing/2014/main" id="{821A1339-D73A-490C-A6D7-6F87ABF0B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100" y="2466975"/>
            <a:ext cx="5275940" cy="1600554"/>
          </a:xfrm>
        </p:spPr>
        <p:txBody>
          <a:bodyPr/>
          <a:lstStyle/>
          <a:p>
            <a:r>
              <a:rPr lang="en-US" altLang="zh-CN" dirty="0"/>
              <a:t>Destiny2 - Helper</a:t>
            </a:r>
            <a:br>
              <a:rPr lang="en-US" altLang="zh-CN" dirty="0"/>
            </a:br>
            <a:r>
              <a:rPr lang="zh-CN" altLang="en-US" dirty="0"/>
              <a:t>产品方案设计</a:t>
            </a:r>
          </a:p>
        </p:txBody>
      </p:sp>
      <p:sp>
        <p:nvSpPr>
          <p:cNvPr id="3" name="íṩḷíďê">
            <a:extLst>
              <a:ext uri="{FF2B5EF4-FFF2-40B4-BE49-F238E27FC236}">
                <a16:creationId xmlns:a16="http://schemas.microsoft.com/office/drawing/2014/main" id="{3FB5A465-282C-4764-8F48-F0C288582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0829" y="4540531"/>
            <a:ext cx="2948211" cy="7153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>
                <a:sym typeface="Arial" panose="020B0604020202020204" pitchFamily="34" charset="0"/>
              </a:rPr>
              <a:t>命运</a:t>
            </a:r>
            <a:r>
              <a:rPr lang="en-US" altLang="zh-CN" sz="2000" dirty="0"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ym typeface="Arial" panose="020B0604020202020204" pitchFamily="34" charset="0"/>
              </a:rPr>
              <a:t>助手</a:t>
            </a:r>
          </a:p>
        </p:txBody>
      </p:sp>
      <p:sp>
        <p:nvSpPr>
          <p:cNvPr id="6" name="îSľídè">
            <a:extLst>
              <a:ext uri="{FF2B5EF4-FFF2-40B4-BE49-F238E27FC236}">
                <a16:creationId xmlns:a16="http://schemas.microsoft.com/office/drawing/2014/main" id="{567ADF24-3D38-42CA-8D3B-73E889646645}"/>
              </a:ext>
            </a:extLst>
          </p:cNvPr>
          <p:cNvSpPr txBox="1"/>
          <p:nvPr/>
        </p:nvSpPr>
        <p:spPr>
          <a:xfrm>
            <a:off x="673101" y="512096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Logo Here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íśḷïḑê">
            <a:extLst>
              <a:ext uri="{FF2B5EF4-FFF2-40B4-BE49-F238E27FC236}">
                <a16:creationId xmlns:a16="http://schemas.microsoft.com/office/drawing/2014/main" id="{A213A244-B35F-47FE-8B91-067259E1EDFA}"/>
              </a:ext>
            </a:extLst>
          </p:cNvPr>
          <p:cNvCxnSpPr/>
          <p:nvPr/>
        </p:nvCxnSpPr>
        <p:spPr>
          <a:xfrm>
            <a:off x="11582400" y="1660655"/>
            <a:ext cx="0" cy="1931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157424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î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ṥļídê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0" y="2434798"/>
            <a:ext cx="4362450" cy="1133475"/>
          </a:xfrm>
        </p:spPr>
        <p:txBody>
          <a:bodyPr/>
          <a:lstStyle/>
          <a:p>
            <a:r>
              <a:rPr lang="zh-CN" altLang="en-US" dirty="0"/>
              <a:t>产品定位及目标</a:t>
            </a:r>
          </a:p>
        </p:txBody>
      </p:sp>
      <p:sp>
        <p:nvSpPr>
          <p:cNvPr id="3" name="íśļiḑè">
            <a:extLst>
              <a:ext uri="{FF2B5EF4-FFF2-40B4-BE49-F238E27FC236}">
                <a16:creationId xmlns:a16="http://schemas.microsoft.com/office/drawing/2014/main" id="{378DAE95-7127-4F51-9451-9FE7A283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2750" y="3595256"/>
            <a:ext cx="4362450" cy="965763"/>
          </a:xfrm>
        </p:spPr>
        <p:txBody>
          <a:bodyPr>
            <a:normAutofit/>
          </a:bodyPr>
          <a:lstStyle/>
          <a:p>
            <a:pPr lvl="0"/>
            <a:r>
              <a:rPr lang="zh-CN" altLang="en-US" sz="1200" dirty="0"/>
              <a:t>用户群像分析</a:t>
            </a:r>
          </a:p>
        </p:txBody>
      </p:sp>
      <p:sp>
        <p:nvSpPr>
          <p:cNvPr id="5" name="iṥľïḓé">
            <a:extLst>
              <a:ext uri="{FF2B5EF4-FFF2-40B4-BE49-F238E27FC236}">
                <a16:creationId xmlns:a16="http://schemas.microsoft.com/office/drawing/2014/main" id="{77F22C32-F19E-40C5-B921-FC2EF1893522}"/>
              </a:ext>
            </a:extLst>
          </p:cNvPr>
          <p:cNvSpPr txBox="1"/>
          <p:nvPr/>
        </p:nvSpPr>
        <p:spPr>
          <a:xfrm>
            <a:off x="1548261" y="318837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ïṣľiḓé">
            <a:extLst>
              <a:ext uri="{FF2B5EF4-FFF2-40B4-BE49-F238E27FC236}">
                <a16:creationId xmlns:a16="http://schemas.microsoft.com/office/drawing/2014/main" id="{C3E79294-2E09-4F4A-A284-D9396CC13E61}"/>
              </a:ext>
            </a:extLst>
          </p:cNvPr>
          <p:cNvSpPr txBox="1"/>
          <p:nvPr/>
        </p:nvSpPr>
        <p:spPr>
          <a:xfrm>
            <a:off x="673101" y="512096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Logo Here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$ḻïḍè">
            <a:extLst>
              <a:ext uri="{FF2B5EF4-FFF2-40B4-BE49-F238E27FC236}">
                <a16:creationId xmlns:a16="http://schemas.microsoft.com/office/drawing/2014/main" id="{76DDB655-8228-4606-AF8A-53184AFA5F4E}"/>
              </a:ext>
            </a:extLst>
          </p:cNvPr>
          <p:cNvSpPr txBox="1"/>
          <p:nvPr/>
        </p:nvSpPr>
        <p:spPr>
          <a:xfrm>
            <a:off x="10885714" y="512096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02</a:t>
            </a:r>
            <a:endParaRPr lang="zh-CN" altLang="en-US" sz="5400" b="1" dirty="0"/>
          </a:p>
        </p:txBody>
      </p:sp>
      <p:cxnSp>
        <p:nvCxnSpPr>
          <p:cNvPr id="9" name="isḷîḑe">
            <a:extLst>
              <a:ext uri="{FF2B5EF4-FFF2-40B4-BE49-F238E27FC236}">
                <a16:creationId xmlns:a16="http://schemas.microsoft.com/office/drawing/2014/main" id="{EFF56116-4A50-4ED8-A466-D8029ABCF0D0}"/>
              </a:ext>
            </a:extLst>
          </p:cNvPr>
          <p:cNvCxnSpPr/>
          <p:nvPr/>
        </p:nvCxnSpPr>
        <p:spPr>
          <a:xfrm>
            <a:off x="11582400" y="1660655"/>
            <a:ext cx="0" cy="1931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40491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产品定位及目标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53D9E9-D6B7-4BA4-98B4-161018E11D8B}"/>
              </a:ext>
            </a:extLst>
          </p:cNvPr>
          <p:cNvSpPr txBox="1"/>
          <p:nvPr/>
        </p:nvSpPr>
        <p:spPr>
          <a:xfrm>
            <a:off x="2767769" y="2516446"/>
            <a:ext cx="2867762" cy="2231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面向地区：国内外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面向平台：安卓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面向人群：命运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系列玩家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主要功能：如右图所示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D2D89B-1F0E-4248-A0E1-883ED5B55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0" y="190438"/>
            <a:ext cx="2414835" cy="64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17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î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ṥļídê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0" y="2434798"/>
            <a:ext cx="4362450" cy="1133475"/>
          </a:xfrm>
        </p:spPr>
        <p:txBody>
          <a:bodyPr/>
          <a:lstStyle/>
          <a:p>
            <a:r>
              <a:rPr lang="zh-CN" altLang="en-US" dirty="0"/>
              <a:t>产品内容总策划</a:t>
            </a:r>
          </a:p>
        </p:txBody>
      </p:sp>
      <p:sp>
        <p:nvSpPr>
          <p:cNvPr id="3" name="íśļiḑè">
            <a:extLst>
              <a:ext uri="{FF2B5EF4-FFF2-40B4-BE49-F238E27FC236}">
                <a16:creationId xmlns:a16="http://schemas.microsoft.com/office/drawing/2014/main" id="{378DAE95-7127-4F51-9451-9FE7A283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2750" y="3595256"/>
            <a:ext cx="4362450" cy="965763"/>
          </a:xfrm>
        </p:spPr>
        <p:txBody>
          <a:bodyPr>
            <a:normAutofit/>
          </a:bodyPr>
          <a:lstStyle/>
          <a:p>
            <a:pPr lvl="0"/>
            <a:r>
              <a:rPr lang="zh-CN" altLang="en-US" sz="1200" dirty="0"/>
              <a:t>应用流程规划，设计与测试规范，开发日程表</a:t>
            </a:r>
          </a:p>
        </p:txBody>
      </p:sp>
      <p:sp>
        <p:nvSpPr>
          <p:cNvPr id="5" name="iṥľïḓé">
            <a:extLst>
              <a:ext uri="{FF2B5EF4-FFF2-40B4-BE49-F238E27FC236}">
                <a16:creationId xmlns:a16="http://schemas.microsoft.com/office/drawing/2014/main" id="{77F22C32-F19E-40C5-B921-FC2EF1893522}"/>
              </a:ext>
            </a:extLst>
          </p:cNvPr>
          <p:cNvSpPr txBox="1"/>
          <p:nvPr/>
        </p:nvSpPr>
        <p:spPr>
          <a:xfrm>
            <a:off x="1548261" y="318837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ïṣľiḓé">
            <a:extLst>
              <a:ext uri="{FF2B5EF4-FFF2-40B4-BE49-F238E27FC236}">
                <a16:creationId xmlns:a16="http://schemas.microsoft.com/office/drawing/2014/main" id="{C3E79294-2E09-4F4A-A284-D9396CC13E61}"/>
              </a:ext>
            </a:extLst>
          </p:cNvPr>
          <p:cNvSpPr txBox="1"/>
          <p:nvPr/>
        </p:nvSpPr>
        <p:spPr>
          <a:xfrm>
            <a:off x="673101" y="512096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Logo Here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$ḻïḍè">
            <a:extLst>
              <a:ext uri="{FF2B5EF4-FFF2-40B4-BE49-F238E27FC236}">
                <a16:creationId xmlns:a16="http://schemas.microsoft.com/office/drawing/2014/main" id="{76DDB655-8228-4606-AF8A-53184AFA5F4E}"/>
              </a:ext>
            </a:extLst>
          </p:cNvPr>
          <p:cNvSpPr txBox="1"/>
          <p:nvPr/>
        </p:nvSpPr>
        <p:spPr>
          <a:xfrm>
            <a:off x="10885714" y="512096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03</a:t>
            </a:r>
            <a:endParaRPr lang="zh-CN" altLang="en-US" sz="5400" b="1" dirty="0"/>
          </a:p>
        </p:txBody>
      </p:sp>
      <p:cxnSp>
        <p:nvCxnSpPr>
          <p:cNvPr id="9" name="isḷîḑe">
            <a:extLst>
              <a:ext uri="{FF2B5EF4-FFF2-40B4-BE49-F238E27FC236}">
                <a16:creationId xmlns:a16="http://schemas.microsoft.com/office/drawing/2014/main" id="{EFF56116-4A50-4ED8-A466-D8029ABCF0D0}"/>
              </a:ext>
            </a:extLst>
          </p:cNvPr>
          <p:cNvCxnSpPr/>
          <p:nvPr/>
        </p:nvCxnSpPr>
        <p:spPr>
          <a:xfrm>
            <a:off x="11582400" y="1660655"/>
            <a:ext cx="0" cy="1931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0174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产品内容总策划 </a:t>
            </a:r>
            <a:r>
              <a:rPr lang="en-US" altLang="zh-CN" dirty="0"/>
              <a:t>– </a:t>
            </a:r>
            <a:r>
              <a:rPr lang="zh-CN" altLang="en-US" dirty="0"/>
              <a:t>应用流程规划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DDACA68-0593-4783-95BA-BE3FB26FD8B9}"/>
              </a:ext>
            </a:extLst>
          </p:cNvPr>
          <p:cNvSpPr/>
          <p:nvPr/>
        </p:nvSpPr>
        <p:spPr>
          <a:xfrm>
            <a:off x="1750643" y="1799540"/>
            <a:ext cx="1141171" cy="34674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移动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CC2A324-9072-4EB9-AE2C-AD2402A48F40}"/>
              </a:ext>
            </a:extLst>
          </p:cNvPr>
          <p:cNvSpPr/>
          <p:nvPr/>
        </p:nvSpPr>
        <p:spPr>
          <a:xfrm>
            <a:off x="5519065" y="1799540"/>
            <a:ext cx="1141171" cy="34674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Python</a:t>
            </a:r>
          </a:p>
          <a:p>
            <a:pPr algn="ctr">
              <a:lnSpc>
                <a:spcPct val="150000"/>
              </a:lnSpc>
            </a:pPr>
            <a:r>
              <a:rPr lang="zh-CN" altLang="en-US" dirty="0"/>
              <a:t>后端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3208D0C-0F53-4432-A09A-809ED7552CE6}"/>
              </a:ext>
            </a:extLst>
          </p:cNvPr>
          <p:cNvSpPr/>
          <p:nvPr/>
        </p:nvSpPr>
        <p:spPr>
          <a:xfrm>
            <a:off x="9287486" y="1799540"/>
            <a:ext cx="1141171" cy="34674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Bungie</a:t>
            </a:r>
          </a:p>
          <a:p>
            <a:pPr algn="ctr">
              <a:lnSpc>
                <a:spcPct val="150000"/>
              </a:lnSpc>
            </a:pPr>
            <a:r>
              <a:rPr lang="zh-CN" altLang="en-US" dirty="0"/>
              <a:t>服务器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C2B9996-257D-49A3-B426-0F713BF45E1B}"/>
              </a:ext>
            </a:extLst>
          </p:cNvPr>
          <p:cNvCxnSpPr>
            <a:cxnSpLocks/>
          </p:cNvCxnSpPr>
          <p:nvPr/>
        </p:nvCxnSpPr>
        <p:spPr>
          <a:xfrm>
            <a:off x="2891814" y="3398723"/>
            <a:ext cx="26272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73859B8-4EA2-449F-805F-797335459BBF}"/>
              </a:ext>
            </a:extLst>
          </p:cNvPr>
          <p:cNvSpPr txBox="1"/>
          <p:nvPr/>
        </p:nvSpPr>
        <p:spPr>
          <a:xfrm>
            <a:off x="5535651" y="5394724"/>
            <a:ext cx="1107996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数据处理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数据存储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661A7F-D079-47E8-B827-D4178A085791}"/>
              </a:ext>
            </a:extLst>
          </p:cNvPr>
          <p:cNvSpPr txBox="1"/>
          <p:nvPr/>
        </p:nvSpPr>
        <p:spPr>
          <a:xfrm>
            <a:off x="1767230" y="5394724"/>
            <a:ext cx="1107996" cy="45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前端展示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8535A8-D0F5-4AEF-81AA-89ED9A289268}"/>
              </a:ext>
            </a:extLst>
          </p:cNvPr>
          <p:cNvSpPr txBox="1"/>
          <p:nvPr/>
        </p:nvSpPr>
        <p:spPr>
          <a:xfrm>
            <a:off x="9304073" y="5394724"/>
            <a:ext cx="1107996" cy="45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查询请求</a:t>
            </a:r>
            <a:endParaRPr lang="en-US" altLang="zh-CN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A646CF3-B5F4-46DE-AA89-AF24085EC8DD}"/>
              </a:ext>
            </a:extLst>
          </p:cNvPr>
          <p:cNvCxnSpPr>
            <a:cxnSpLocks/>
          </p:cNvCxnSpPr>
          <p:nvPr/>
        </p:nvCxnSpPr>
        <p:spPr>
          <a:xfrm flipH="1">
            <a:off x="2875226" y="3865677"/>
            <a:ext cx="26272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236C94B-CE25-499B-AEA1-9F356332F291}"/>
              </a:ext>
            </a:extLst>
          </p:cNvPr>
          <p:cNvCxnSpPr>
            <a:cxnSpLocks/>
          </p:cNvCxnSpPr>
          <p:nvPr/>
        </p:nvCxnSpPr>
        <p:spPr>
          <a:xfrm>
            <a:off x="6676823" y="3398723"/>
            <a:ext cx="26272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2DC779F-F6FD-495D-B1B4-E1A088431A1C}"/>
              </a:ext>
            </a:extLst>
          </p:cNvPr>
          <p:cNvCxnSpPr>
            <a:cxnSpLocks/>
          </p:cNvCxnSpPr>
          <p:nvPr/>
        </p:nvCxnSpPr>
        <p:spPr>
          <a:xfrm flipH="1">
            <a:off x="6660235" y="3865677"/>
            <a:ext cx="26272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D869417-A800-4C42-BA72-33C30620936B}"/>
              </a:ext>
            </a:extLst>
          </p:cNvPr>
          <p:cNvSpPr txBox="1"/>
          <p:nvPr/>
        </p:nvSpPr>
        <p:spPr>
          <a:xfrm>
            <a:off x="3253897" y="2910171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发送</a:t>
            </a:r>
            <a:r>
              <a:rPr lang="en-US" altLang="zh-CN" dirty="0"/>
              <a:t>API</a:t>
            </a:r>
            <a:r>
              <a:rPr lang="zh-CN" altLang="en-US" dirty="0"/>
              <a:t>查询请求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540A0A-5EF0-4548-8DD2-68050E667862}"/>
              </a:ext>
            </a:extLst>
          </p:cNvPr>
          <p:cNvSpPr txBox="1"/>
          <p:nvPr/>
        </p:nvSpPr>
        <p:spPr>
          <a:xfrm>
            <a:off x="6808073" y="2910171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发送原始</a:t>
            </a:r>
            <a:r>
              <a:rPr lang="en-US" altLang="zh-CN" dirty="0"/>
              <a:t>API</a:t>
            </a:r>
            <a:r>
              <a:rPr lang="zh-CN" altLang="en-US" dirty="0"/>
              <a:t>查询请求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F1816A-9D72-4B40-BEF7-E7D762251239}"/>
              </a:ext>
            </a:extLst>
          </p:cNvPr>
          <p:cNvSpPr txBox="1"/>
          <p:nvPr/>
        </p:nvSpPr>
        <p:spPr>
          <a:xfrm>
            <a:off x="3288605" y="3985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返回封装数据类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FA6F50-66F7-4730-83E8-992BF6E64D87}"/>
              </a:ext>
            </a:extLst>
          </p:cNvPr>
          <p:cNvSpPr txBox="1"/>
          <p:nvPr/>
        </p:nvSpPr>
        <p:spPr>
          <a:xfrm>
            <a:off x="7304446" y="39840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返回原始数据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4E7568-62DB-47C7-98F3-B7F08EC7B88F}"/>
              </a:ext>
            </a:extLst>
          </p:cNvPr>
          <p:cNvSpPr txBox="1"/>
          <p:nvPr/>
        </p:nvSpPr>
        <p:spPr>
          <a:xfrm>
            <a:off x="5388176" y="130242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冷</a:t>
            </a:r>
            <a:r>
              <a:rPr lang="en-US" altLang="zh-CN" dirty="0"/>
              <a:t>/</a:t>
            </a:r>
            <a:r>
              <a:rPr lang="zh-CN" altLang="en-US" dirty="0"/>
              <a:t>热数据库</a:t>
            </a:r>
          </a:p>
        </p:txBody>
      </p:sp>
    </p:spTree>
    <p:extLst>
      <p:ext uri="{BB962C8B-B14F-4D97-AF65-F5344CB8AC3E}">
        <p14:creationId xmlns:p14="http://schemas.microsoft.com/office/powerpoint/2010/main" val="887404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产品内容总策划 </a:t>
            </a:r>
            <a:r>
              <a:rPr lang="en-US" altLang="zh-CN" dirty="0"/>
              <a:t>– </a:t>
            </a:r>
            <a:r>
              <a:rPr lang="zh-CN" altLang="en-US" sz="2400" dirty="0"/>
              <a:t>开发日程表</a:t>
            </a:r>
            <a:endParaRPr lang="zh-CN" alt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0D100D95-6769-4EC1-AC42-BFD54A5E1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67391"/>
              </p:ext>
            </p:extLst>
          </p:nvPr>
        </p:nvGraphicFramePr>
        <p:xfrm>
          <a:off x="427760" y="1942783"/>
          <a:ext cx="11336481" cy="3790315"/>
        </p:xfrm>
        <a:graphic>
          <a:graphicData uri="http://schemas.openxmlformats.org/drawingml/2006/table">
            <a:tbl>
              <a:tblPr firstRow="1" bandRow="1">
                <a:effectLst/>
                <a:tableStyleId>{F5AB1C69-6EDB-4FF4-983F-18BD219EF322}</a:tableStyleId>
              </a:tblPr>
              <a:tblGrid>
                <a:gridCol w="3778827">
                  <a:extLst>
                    <a:ext uri="{9D8B030D-6E8A-4147-A177-3AD203B41FA5}">
                      <a16:colId xmlns:a16="http://schemas.microsoft.com/office/drawing/2014/main" val="1584691525"/>
                    </a:ext>
                  </a:extLst>
                </a:gridCol>
                <a:gridCol w="3778827">
                  <a:extLst>
                    <a:ext uri="{9D8B030D-6E8A-4147-A177-3AD203B41FA5}">
                      <a16:colId xmlns:a16="http://schemas.microsoft.com/office/drawing/2014/main" val="3229739030"/>
                    </a:ext>
                  </a:extLst>
                </a:gridCol>
                <a:gridCol w="3778827">
                  <a:extLst>
                    <a:ext uri="{9D8B030D-6E8A-4147-A177-3AD203B41FA5}">
                      <a16:colId xmlns:a16="http://schemas.microsoft.com/office/drawing/2014/main" val="1493867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日期规划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22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月初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-10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月底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完成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Python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后端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的部分代码，搭建好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接口。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该部分已经基本完成，主要是通过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返回已经封装好的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对象。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3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-12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完成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的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设计，将相关的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Activity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和查询指令绑定，完成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的所有基本功能。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对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返回的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数据进行处理，前端展示。（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DatabaseHelper-Sqlite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HttpURLConnection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26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月底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测试与优化，收集相关的反馈结果进行优化。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将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发送给广大玩家测试，做好异常处理和意见反馈收集，方便后续优化。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5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30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î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ṥļídê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0" y="2434798"/>
            <a:ext cx="4362450" cy="1133475"/>
          </a:xfrm>
        </p:spPr>
        <p:txBody>
          <a:bodyPr/>
          <a:lstStyle/>
          <a:p>
            <a:r>
              <a:rPr lang="zh-CN" altLang="en-US" dirty="0"/>
              <a:t>技术解决方案</a:t>
            </a:r>
          </a:p>
        </p:txBody>
      </p:sp>
      <p:sp>
        <p:nvSpPr>
          <p:cNvPr id="3" name="íśļiḑè">
            <a:extLst>
              <a:ext uri="{FF2B5EF4-FFF2-40B4-BE49-F238E27FC236}">
                <a16:creationId xmlns:a16="http://schemas.microsoft.com/office/drawing/2014/main" id="{378DAE95-7127-4F51-9451-9FE7A283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2750" y="3595256"/>
            <a:ext cx="4362450" cy="965763"/>
          </a:xfrm>
        </p:spPr>
        <p:txBody>
          <a:bodyPr>
            <a:normAutofit/>
          </a:bodyPr>
          <a:lstStyle/>
          <a:p>
            <a:pPr lvl="0"/>
            <a:r>
              <a:rPr lang="zh-CN" altLang="en-US" sz="1200" dirty="0"/>
              <a:t>提供主要的算法及其相关的函数</a:t>
            </a:r>
          </a:p>
        </p:txBody>
      </p:sp>
      <p:sp>
        <p:nvSpPr>
          <p:cNvPr id="5" name="iṥľïḓé">
            <a:extLst>
              <a:ext uri="{FF2B5EF4-FFF2-40B4-BE49-F238E27FC236}">
                <a16:creationId xmlns:a16="http://schemas.microsoft.com/office/drawing/2014/main" id="{77F22C32-F19E-40C5-B921-FC2EF1893522}"/>
              </a:ext>
            </a:extLst>
          </p:cNvPr>
          <p:cNvSpPr txBox="1"/>
          <p:nvPr/>
        </p:nvSpPr>
        <p:spPr>
          <a:xfrm>
            <a:off x="1548261" y="318837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i$ḻïḍè">
            <a:extLst>
              <a:ext uri="{FF2B5EF4-FFF2-40B4-BE49-F238E27FC236}">
                <a16:creationId xmlns:a16="http://schemas.microsoft.com/office/drawing/2014/main" id="{76DDB655-8228-4606-AF8A-53184AFA5F4E}"/>
              </a:ext>
            </a:extLst>
          </p:cNvPr>
          <p:cNvSpPr txBox="1"/>
          <p:nvPr/>
        </p:nvSpPr>
        <p:spPr>
          <a:xfrm>
            <a:off x="10885714" y="512096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04</a:t>
            </a:r>
            <a:endParaRPr lang="zh-CN" altLang="en-US" sz="5400" b="1" dirty="0"/>
          </a:p>
        </p:txBody>
      </p:sp>
      <p:cxnSp>
        <p:nvCxnSpPr>
          <p:cNvPr id="9" name="isḷîḑe">
            <a:extLst>
              <a:ext uri="{FF2B5EF4-FFF2-40B4-BE49-F238E27FC236}">
                <a16:creationId xmlns:a16="http://schemas.microsoft.com/office/drawing/2014/main" id="{EFF56116-4A50-4ED8-A466-D8029ABCF0D0}"/>
              </a:ext>
            </a:extLst>
          </p:cNvPr>
          <p:cNvCxnSpPr/>
          <p:nvPr/>
        </p:nvCxnSpPr>
        <p:spPr>
          <a:xfrm>
            <a:off x="11582400" y="1660655"/>
            <a:ext cx="0" cy="1931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2525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技术解决方案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0D100D95-6769-4EC1-AC42-BFD54A5E1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98209"/>
              </p:ext>
            </p:extLst>
          </p:nvPr>
        </p:nvGraphicFramePr>
        <p:xfrm>
          <a:off x="583335" y="2355215"/>
          <a:ext cx="11012631" cy="2555875"/>
        </p:xfrm>
        <a:graphic>
          <a:graphicData uri="http://schemas.openxmlformats.org/drawingml/2006/table">
            <a:tbl>
              <a:tblPr firstRow="1" bandRow="1">
                <a:effectLst/>
                <a:tableStyleId>{F5AB1C69-6EDB-4FF4-983F-18BD219EF322}</a:tableStyleId>
              </a:tblPr>
              <a:tblGrid>
                <a:gridCol w="3670877">
                  <a:extLst>
                    <a:ext uri="{9D8B030D-6E8A-4147-A177-3AD203B41FA5}">
                      <a16:colId xmlns:a16="http://schemas.microsoft.com/office/drawing/2014/main" val="1584691525"/>
                    </a:ext>
                  </a:extLst>
                </a:gridCol>
                <a:gridCol w="3670877">
                  <a:extLst>
                    <a:ext uri="{9D8B030D-6E8A-4147-A177-3AD203B41FA5}">
                      <a16:colId xmlns:a16="http://schemas.microsoft.com/office/drawing/2014/main" val="3229739030"/>
                    </a:ext>
                  </a:extLst>
                </a:gridCol>
                <a:gridCol w="3670877">
                  <a:extLst>
                    <a:ext uri="{9D8B030D-6E8A-4147-A177-3AD203B41FA5}">
                      <a16:colId xmlns:a16="http://schemas.microsoft.com/office/drawing/2014/main" val="3009628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解决办法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2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访问后端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OkHttpClient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可以尝试使用异步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asyncio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的处理方式（线程池、线程存活时间）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3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解析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JSON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数据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Gson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Fastjson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26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访问本地数据库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android.database.sqlite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SQLiteOpenHelper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可以考虑使用云数据库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MySQL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，前端刷新了数据也可以存储在后端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5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516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î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ṥļídê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0" y="2434798"/>
            <a:ext cx="4362450" cy="1133475"/>
          </a:xfrm>
        </p:spPr>
        <p:txBody>
          <a:bodyPr/>
          <a:lstStyle/>
          <a:p>
            <a:r>
              <a:rPr lang="zh-CN" altLang="en-US" dirty="0"/>
              <a:t>推广和运营方案</a:t>
            </a:r>
          </a:p>
        </p:txBody>
      </p:sp>
      <p:sp>
        <p:nvSpPr>
          <p:cNvPr id="3" name="íśļiḑè">
            <a:extLst>
              <a:ext uri="{FF2B5EF4-FFF2-40B4-BE49-F238E27FC236}">
                <a16:creationId xmlns:a16="http://schemas.microsoft.com/office/drawing/2014/main" id="{378DAE95-7127-4F51-9451-9FE7A283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2750" y="3595256"/>
            <a:ext cx="4362450" cy="965763"/>
          </a:xfrm>
        </p:spPr>
        <p:txBody>
          <a:bodyPr>
            <a:normAutofit/>
          </a:bodyPr>
          <a:lstStyle/>
          <a:p>
            <a:pPr lvl="0"/>
            <a:r>
              <a:rPr lang="zh-CN" altLang="en-US" sz="1200" dirty="0"/>
              <a:t>产品的推广和运营方案</a:t>
            </a:r>
          </a:p>
        </p:txBody>
      </p:sp>
      <p:sp>
        <p:nvSpPr>
          <p:cNvPr id="5" name="iṥľïḓé">
            <a:extLst>
              <a:ext uri="{FF2B5EF4-FFF2-40B4-BE49-F238E27FC236}">
                <a16:creationId xmlns:a16="http://schemas.microsoft.com/office/drawing/2014/main" id="{77F22C32-F19E-40C5-B921-FC2EF1893522}"/>
              </a:ext>
            </a:extLst>
          </p:cNvPr>
          <p:cNvSpPr txBox="1"/>
          <p:nvPr/>
        </p:nvSpPr>
        <p:spPr>
          <a:xfrm>
            <a:off x="1548261" y="318837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i$ḻïḍè">
            <a:extLst>
              <a:ext uri="{FF2B5EF4-FFF2-40B4-BE49-F238E27FC236}">
                <a16:creationId xmlns:a16="http://schemas.microsoft.com/office/drawing/2014/main" id="{76DDB655-8228-4606-AF8A-53184AFA5F4E}"/>
              </a:ext>
            </a:extLst>
          </p:cNvPr>
          <p:cNvSpPr txBox="1"/>
          <p:nvPr/>
        </p:nvSpPr>
        <p:spPr>
          <a:xfrm>
            <a:off x="10885714" y="512096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05</a:t>
            </a:r>
          </a:p>
        </p:txBody>
      </p:sp>
      <p:cxnSp>
        <p:nvCxnSpPr>
          <p:cNvPr id="9" name="isḷîḑe">
            <a:extLst>
              <a:ext uri="{FF2B5EF4-FFF2-40B4-BE49-F238E27FC236}">
                <a16:creationId xmlns:a16="http://schemas.microsoft.com/office/drawing/2014/main" id="{EFF56116-4A50-4ED8-A466-D8029ABCF0D0}"/>
              </a:ext>
            </a:extLst>
          </p:cNvPr>
          <p:cNvCxnSpPr/>
          <p:nvPr/>
        </p:nvCxnSpPr>
        <p:spPr>
          <a:xfrm>
            <a:off x="11582400" y="1660655"/>
            <a:ext cx="0" cy="1931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9615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推广和运营方案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53D9E9-D6B7-4BA4-98B4-161018E11D8B}"/>
              </a:ext>
            </a:extLst>
          </p:cNvPr>
          <p:cNvSpPr txBox="1"/>
          <p:nvPr/>
        </p:nvSpPr>
        <p:spPr>
          <a:xfrm>
            <a:off x="660400" y="1425502"/>
            <a:ext cx="10553802" cy="167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产品可以靠众多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玩家社区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QQ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群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等渠道进行推广，靠着之前机器人在玩家中的口碑应该可以取得比较好的效果。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运营的话主要是通过广告投放和赞助打赏的方式，买断制应该不在考虑范围内。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0280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1ï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îṣḷiḋê">
            <a:extLst>
              <a:ext uri="{FF2B5EF4-FFF2-40B4-BE49-F238E27FC236}">
                <a16:creationId xmlns:a16="http://schemas.microsoft.com/office/drawing/2014/main" id="{BE970F5C-F6D6-43DB-85A5-11A0EB348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4372" y="3247479"/>
            <a:ext cx="1366157" cy="769441"/>
          </a:xfrm>
        </p:spPr>
        <p:txBody>
          <a:bodyPr wrap="square">
            <a:spAutoFit/>
          </a:bodyPr>
          <a:lstStyle/>
          <a:p>
            <a:r>
              <a:rPr lang="zh-CN" altLang="en-US" dirty="0"/>
              <a:t>谢谢</a:t>
            </a:r>
            <a:endParaRPr lang="en-US" altLang="zh-CN" dirty="0"/>
          </a:p>
        </p:txBody>
      </p:sp>
      <p:cxnSp>
        <p:nvCxnSpPr>
          <p:cNvPr id="8" name="i$lïḓe">
            <a:extLst>
              <a:ext uri="{FF2B5EF4-FFF2-40B4-BE49-F238E27FC236}">
                <a16:creationId xmlns:a16="http://schemas.microsoft.com/office/drawing/2014/main" id="{5DA1A5AE-9DCB-4A22-8474-A4832D30AD68}"/>
              </a:ext>
            </a:extLst>
          </p:cNvPr>
          <p:cNvCxnSpPr/>
          <p:nvPr/>
        </p:nvCxnSpPr>
        <p:spPr>
          <a:xfrm>
            <a:off x="11582400" y="1660655"/>
            <a:ext cx="0" cy="1931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7793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š1î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ļídé">
            <a:extLst>
              <a:ext uri="{FF2B5EF4-FFF2-40B4-BE49-F238E27FC236}">
                <a16:creationId xmlns:a16="http://schemas.microsoft.com/office/drawing/2014/main" id="{5551F05E-53AA-4E6F-951F-CD73E2DFD4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ïSļîḓê">
            <a:extLst>
              <a:ext uri="{FF2B5EF4-FFF2-40B4-BE49-F238E27FC236}">
                <a16:creationId xmlns:a16="http://schemas.microsoft.com/office/drawing/2014/main" id="{39049CA5-B8D0-42BF-A012-F88CD67C1B64}"/>
              </a:ext>
            </a:extLst>
          </p:cNvPr>
          <p:cNvGrpSpPr/>
          <p:nvPr/>
        </p:nvGrpSpPr>
        <p:grpSpPr>
          <a:xfrm>
            <a:off x="757284" y="1700808"/>
            <a:ext cx="10763205" cy="4083608"/>
            <a:chOff x="757282" y="1700808"/>
            <a:chExt cx="10763205" cy="4083608"/>
          </a:xfrm>
        </p:grpSpPr>
        <p:grpSp>
          <p:nvGrpSpPr>
            <p:cNvPr id="5" name="iṥḷïḋ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87D65C7D-B7AA-4AD2-8786-4B5CF28503B9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îṥḻîdé">
                <a:extLst>
                  <a:ext uri="{FF2B5EF4-FFF2-40B4-BE49-F238E27FC236}">
                    <a16:creationId xmlns:a16="http://schemas.microsoft.com/office/drawing/2014/main" id="{BD44BF39-D995-4841-AB63-B1700A03CD98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866" indent="-342866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b="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项目实施可行性报告</a:t>
                </a:r>
              </a:p>
              <a:p>
                <a:pPr marL="342866" indent="-342866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b="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产品定位及目标</a:t>
                </a:r>
              </a:p>
              <a:p>
                <a:pPr marL="342866" indent="-342866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b="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产品内容总策划</a:t>
                </a:r>
              </a:p>
              <a:p>
                <a:pPr marL="342866" indent="-342866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b="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技术解决方案 </a:t>
                </a:r>
              </a:p>
              <a:p>
                <a:pPr marL="342866" indent="-342866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b="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推广方案</a:t>
                </a:r>
              </a:p>
              <a:p>
                <a:pPr marL="342866" indent="-342866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b="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运营规划书</a:t>
                </a:r>
              </a:p>
            </p:txBody>
          </p:sp>
          <p:cxnSp>
            <p:nvCxnSpPr>
              <p:cNvPr id="8" name="ïṥļíḑé">
                <a:extLst>
                  <a:ext uri="{FF2B5EF4-FFF2-40B4-BE49-F238E27FC236}">
                    <a16:creationId xmlns:a16="http://schemas.microsoft.com/office/drawing/2014/main" id="{2D840FEE-03EE-4A76-8293-CC8E842E73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ï$ḻîḋé">
                <a:extLst>
                  <a:ext uri="{FF2B5EF4-FFF2-40B4-BE49-F238E27FC236}">
                    <a16:creationId xmlns:a16="http://schemas.microsoft.com/office/drawing/2014/main" id="{78E66B40-5749-4423-8C51-E8C857D7C20D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0" scaled="0"/>
                    </a:gradFill>
                    <a:cs typeface="+mn-ea"/>
                    <a:sym typeface="+mn-lt"/>
                  </a:rPr>
                  <a:t>CONTEN</a:t>
                </a:r>
                <a:r>
                  <a:rPr lang="tr-TR" sz="133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0" scaled="0"/>
                    </a:gradFill>
                    <a:cs typeface="+mn-ea"/>
                    <a:sym typeface="+mn-lt"/>
                  </a:rPr>
                  <a:t>  </a:t>
                </a:r>
                <a:r>
                  <a:rPr lang="tr-TR" sz="2800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0" scaled="0"/>
                    </a:gradFill>
                    <a:cs typeface="+mn-ea"/>
                    <a:sym typeface="+mn-lt"/>
                  </a:rPr>
                  <a:t>TS</a:t>
                </a:r>
              </a:p>
            </p:txBody>
          </p:sp>
        </p:grpSp>
        <p:sp>
          <p:nvSpPr>
            <p:cNvPr id="6" name="ïṧľíḑê">
              <a:extLst>
                <a:ext uri="{FF2B5EF4-FFF2-40B4-BE49-F238E27FC236}">
                  <a16:creationId xmlns:a16="http://schemas.microsoft.com/office/drawing/2014/main" id="{DC449C42-05C0-4929-8BC0-A0C54FED49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85882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î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ṥļídê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0" y="2434798"/>
            <a:ext cx="4362450" cy="1133475"/>
          </a:xfrm>
        </p:spPr>
        <p:txBody>
          <a:bodyPr/>
          <a:lstStyle/>
          <a:p>
            <a:r>
              <a:rPr lang="zh-CN" altLang="en-US" dirty="0"/>
              <a:t>项目实施可行性报告</a:t>
            </a:r>
          </a:p>
        </p:txBody>
      </p:sp>
      <p:sp>
        <p:nvSpPr>
          <p:cNvPr id="3" name="íśļiḑè">
            <a:extLst>
              <a:ext uri="{FF2B5EF4-FFF2-40B4-BE49-F238E27FC236}">
                <a16:creationId xmlns:a16="http://schemas.microsoft.com/office/drawing/2014/main" id="{378DAE95-7127-4F51-9451-9FE7A283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2750" y="3595256"/>
            <a:ext cx="4362450" cy="965763"/>
          </a:xfrm>
        </p:spPr>
        <p:txBody>
          <a:bodyPr>
            <a:normAutofit/>
          </a:bodyPr>
          <a:lstStyle/>
          <a:p>
            <a:pPr lvl="0"/>
            <a:r>
              <a:rPr lang="zh-CN" altLang="en-US" sz="1200" dirty="0"/>
              <a:t>行业市场分析、竞争对手或同类产品分析、自身条件分析</a:t>
            </a:r>
          </a:p>
        </p:txBody>
      </p:sp>
      <p:sp>
        <p:nvSpPr>
          <p:cNvPr id="5" name="iṥľïḓé">
            <a:extLst>
              <a:ext uri="{FF2B5EF4-FFF2-40B4-BE49-F238E27FC236}">
                <a16:creationId xmlns:a16="http://schemas.microsoft.com/office/drawing/2014/main" id="{77F22C32-F19E-40C5-B921-FC2EF1893522}"/>
              </a:ext>
            </a:extLst>
          </p:cNvPr>
          <p:cNvSpPr txBox="1"/>
          <p:nvPr/>
        </p:nvSpPr>
        <p:spPr>
          <a:xfrm>
            <a:off x="1548261" y="318837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0"/>
              </a:gra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ïṣľiḓé">
            <a:extLst>
              <a:ext uri="{FF2B5EF4-FFF2-40B4-BE49-F238E27FC236}">
                <a16:creationId xmlns:a16="http://schemas.microsoft.com/office/drawing/2014/main" id="{C3E79294-2E09-4F4A-A284-D9396CC13E61}"/>
              </a:ext>
            </a:extLst>
          </p:cNvPr>
          <p:cNvSpPr txBox="1"/>
          <p:nvPr/>
        </p:nvSpPr>
        <p:spPr>
          <a:xfrm>
            <a:off x="673101" y="512096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Logo Here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i$ḻïḍè">
            <a:extLst>
              <a:ext uri="{FF2B5EF4-FFF2-40B4-BE49-F238E27FC236}">
                <a16:creationId xmlns:a16="http://schemas.microsoft.com/office/drawing/2014/main" id="{76DDB655-8228-4606-AF8A-53184AFA5F4E}"/>
              </a:ext>
            </a:extLst>
          </p:cNvPr>
          <p:cNvSpPr txBox="1"/>
          <p:nvPr/>
        </p:nvSpPr>
        <p:spPr>
          <a:xfrm>
            <a:off x="10885714" y="512096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01</a:t>
            </a:r>
            <a:endParaRPr lang="zh-CN" altLang="en-US" sz="5400" b="1" dirty="0"/>
          </a:p>
        </p:txBody>
      </p:sp>
      <p:cxnSp>
        <p:nvCxnSpPr>
          <p:cNvPr id="9" name="isḷîḑe">
            <a:extLst>
              <a:ext uri="{FF2B5EF4-FFF2-40B4-BE49-F238E27FC236}">
                <a16:creationId xmlns:a16="http://schemas.microsoft.com/office/drawing/2014/main" id="{EFF56116-4A50-4ED8-A466-D8029ABCF0D0}"/>
              </a:ext>
            </a:extLst>
          </p:cNvPr>
          <p:cNvCxnSpPr/>
          <p:nvPr/>
        </p:nvCxnSpPr>
        <p:spPr>
          <a:xfrm>
            <a:off x="11582400" y="1660655"/>
            <a:ext cx="0" cy="1931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26703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项目实施可行性报告 </a:t>
            </a:r>
            <a:r>
              <a:rPr lang="en-US" altLang="zh-CN" dirty="0"/>
              <a:t>– </a:t>
            </a:r>
            <a:r>
              <a:rPr lang="zh-CN" altLang="en-US" dirty="0"/>
              <a:t>项目背景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E3DF11-FA50-4B4C-A0FB-F0A53799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398001"/>
            <a:ext cx="6816773" cy="44683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53D9E9-D6B7-4BA4-98B4-161018E11D8B}"/>
              </a:ext>
            </a:extLst>
          </p:cNvPr>
          <p:cNvSpPr txBox="1"/>
          <p:nvPr/>
        </p:nvSpPr>
        <p:spPr>
          <a:xfrm>
            <a:off x="7651174" y="2793445"/>
            <a:ext cx="3869314" cy="167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命运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是一款由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Bungie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制作的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MMORPG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类型的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FPS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游戏，于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2017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10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月发行，目前已有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千万玩家。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34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项目实施可行性报告 </a:t>
            </a:r>
            <a:r>
              <a:rPr lang="en-US" altLang="zh-CN" dirty="0"/>
              <a:t>– </a:t>
            </a:r>
            <a:r>
              <a:rPr lang="zh-CN" altLang="en-US" dirty="0"/>
              <a:t>项目背景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53D9E9-D6B7-4BA4-98B4-161018E11D8B}"/>
              </a:ext>
            </a:extLst>
          </p:cNvPr>
          <p:cNvSpPr txBox="1"/>
          <p:nvPr/>
        </p:nvSpPr>
        <p:spPr>
          <a:xfrm>
            <a:off x="2311400" y="5085694"/>
            <a:ext cx="7569200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游戏上线同期，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Bungie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公司推出了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命运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系列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因此，本项目也是想依托于相关的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做一个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命运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移动端助手。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4191F8-331C-4CA3-B4A0-9FBAD438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1713066"/>
            <a:ext cx="8909050" cy="30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1971B-4A3C-417F-A1FE-076A1801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项目实施可行性报告 </a:t>
            </a:r>
            <a:r>
              <a:rPr lang="en-US" altLang="zh-CN" dirty="0"/>
              <a:t>– </a:t>
            </a:r>
            <a:r>
              <a:rPr lang="zh-CN" altLang="en-US" dirty="0"/>
              <a:t>行业市场分析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A4D07D-8F98-4A37-B109-393321F6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23" name="744dfa79-ef8e-4d31-949f-4d012d5c5793">
            <a:extLst>
              <a:ext uri="{FF2B5EF4-FFF2-40B4-BE49-F238E27FC236}">
                <a16:creationId xmlns:a16="http://schemas.microsoft.com/office/drawing/2014/main" id="{AD999286-F577-443A-9074-61FF8FC7555E}"/>
              </a:ext>
            </a:extLst>
          </p:cNvPr>
          <p:cNvGrpSpPr>
            <a:grpSpLocks noChangeAspect="1"/>
          </p:cNvGrpSpPr>
          <p:nvPr/>
        </p:nvGrpSpPr>
        <p:grpSpPr>
          <a:xfrm>
            <a:off x="1292727" y="1887177"/>
            <a:ext cx="9606547" cy="3490045"/>
            <a:chOff x="1220807" y="1758876"/>
            <a:chExt cx="9606547" cy="3490045"/>
          </a:xfrm>
        </p:grpSpPr>
        <p:graphicFrame>
          <p:nvGraphicFramePr>
            <p:cNvPr id="24" name="ïṧḻïḑé">
              <a:extLst>
                <a:ext uri="{FF2B5EF4-FFF2-40B4-BE49-F238E27FC236}">
                  <a16:creationId xmlns:a16="http://schemas.microsoft.com/office/drawing/2014/main" id="{E93D014D-8706-44DD-8796-BBB9A4F6641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26424400"/>
                </p:ext>
              </p:extLst>
            </p:nvPr>
          </p:nvGraphicFramePr>
          <p:xfrm>
            <a:off x="1220807" y="1758876"/>
            <a:ext cx="4125632" cy="34900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5" name="išḷiḓe">
              <a:extLst>
                <a:ext uri="{FF2B5EF4-FFF2-40B4-BE49-F238E27FC236}">
                  <a16:creationId xmlns:a16="http://schemas.microsoft.com/office/drawing/2014/main" id="{40F00709-1F3D-4D05-ACDF-FB95941C6E8C}"/>
                </a:ext>
              </a:extLst>
            </p:cNvPr>
            <p:cNvSpPr/>
            <p:nvPr/>
          </p:nvSpPr>
          <p:spPr>
            <a:xfrm>
              <a:off x="5310106" y="3861804"/>
              <a:ext cx="1640676" cy="413100"/>
            </a:xfrm>
            <a:prstGeom prst="rect">
              <a:avLst/>
            </a:prstGeom>
            <a:solidFill>
              <a:srgbClr val="F84D4D"/>
            </a:solidFill>
            <a:ln w="5715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0" tIns="0" rIns="0" bIns="0" anchor="ctr" anchorCtr="0" forceAA="0" compatLnSpc="1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移动端</a:t>
              </a:r>
              <a:endPara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íṥ1ïḓè">
              <a:extLst>
                <a:ext uri="{FF2B5EF4-FFF2-40B4-BE49-F238E27FC236}">
                  <a16:creationId xmlns:a16="http://schemas.microsoft.com/office/drawing/2014/main" id="{E336BBC1-6899-41D8-8056-CB9D59558BED}"/>
                </a:ext>
              </a:extLst>
            </p:cNvPr>
            <p:cNvSpPr/>
            <p:nvPr/>
          </p:nvSpPr>
          <p:spPr>
            <a:xfrm>
              <a:off x="7252182" y="3861804"/>
              <a:ext cx="1640676" cy="413100"/>
            </a:xfrm>
            <a:prstGeom prst="rect">
              <a:avLst/>
            </a:prstGeom>
            <a:solidFill>
              <a:srgbClr val="5BA3EB">
                <a:alpha val="49804"/>
              </a:srgbClr>
            </a:solidFill>
            <a:ln w="5715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0" tIns="0" rIns="91440" bIns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网页端</a:t>
              </a:r>
              <a:endPara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šľïḋê">
              <a:extLst>
                <a:ext uri="{FF2B5EF4-FFF2-40B4-BE49-F238E27FC236}">
                  <a16:creationId xmlns:a16="http://schemas.microsoft.com/office/drawing/2014/main" id="{893AF747-FF06-49DF-BE02-8A06166F07D8}"/>
                </a:ext>
              </a:extLst>
            </p:cNvPr>
            <p:cNvSpPr/>
            <p:nvPr/>
          </p:nvSpPr>
          <p:spPr>
            <a:xfrm>
              <a:off x="9186678" y="3861804"/>
              <a:ext cx="1640676" cy="413100"/>
            </a:xfrm>
            <a:prstGeom prst="rect">
              <a:avLst/>
            </a:prstGeom>
            <a:solidFill>
              <a:srgbClr val="8E7EF0">
                <a:lumMod val="40000"/>
                <a:lumOff val="60000"/>
              </a:srgbClr>
            </a:solidFill>
            <a:ln w="57150" cap="rnd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0" tIns="0" rIns="91440" bIns="0" anchor="ctr" anchorCtr="0" forceAA="0" compatLnSpc="1">
              <a:normAutofit/>
            </a:bodyPr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客户端</a:t>
              </a:r>
              <a:endPara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iŝ1ídé">
              <a:extLst>
                <a:ext uri="{FF2B5EF4-FFF2-40B4-BE49-F238E27FC236}">
                  <a16:creationId xmlns:a16="http://schemas.microsoft.com/office/drawing/2014/main" id="{7831B973-6196-4B0E-9401-780941869774}"/>
                </a:ext>
              </a:extLst>
            </p:cNvPr>
            <p:cNvSpPr txBox="1"/>
            <p:nvPr/>
          </p:nvSpPr>
          <p:spPr>
            <a:xfrm>
              <a:off x="5412807" y="3153229"/>
              <a:ext cx="1435275" cy="7013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84D4D"/>
                  </a:solidFill>
                  <a:effectLst/>
                  <a:uLnTx/>
                  <a:uFillTx/>
                </a:rPr>
                <a:t>5 </a:t>
              </a:r>
            </a:p>
          </p:txBody>
        </p:sp>
        <p:sp>
          <p:nvSpPr>
            <p:cNvPr id="29" name="iŝ1ídé">
              <a:extLst>
                <a:ext uri="{FF2B5EF4-FFF2-40B4-BE49-F238E27FC236}">
                  <a16:creationId xmlns:a16="http://schemas.microsoft.com/office/drawing/2014/main" id="{1C802966-ABCF-490F-A373-93AC5884373B}"/>
                </a:ext>
              </a:extLst>
            </p:cNvPr>
            <p:cNvSpPr txBox="1"/>
            <p:nvPr/>
          </p:nvSpPr>
          <p:spPr>
            <a:xfrm>
              <a:off x="7354883" y="3153229"/>
              <a:ext cx="1435275" cy="7013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5BA3EB">
                      <a:lumMod val="60000"/>
                      <a:lumOff val="40000"/>
                    </a:srgbClr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30" name="iŝ1ídé">
              <a:extLst>
                <a:ext uri="{FF2B5EF4-FFF2-40B4-BE49-F238E27FC236}">
                  <a16:creationId xmlns:a16="http://schemas.microsoft.com/office/drawing/2014/main" id="{940431FC-7D6B-4FA0-8272-A2E0D0FE39DB}"/>
                </a:ext>
              </a:extLst>
            </p:cNvPr>
            <p:cNvSpPr txBox="1"/>
            <p:nvPr/>
          </p:nvSpPr>
          <p:spPr>
            <a:xfrm>
              <a:off x="9289379" y="3153229"/>
              <a:ext cx="1435275" cy="7013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8E7EF0">
                      <a:lumMod val="40000"/>
                      <a:lumOff val="60000"/>
                    </a:srgbClr>
                  </a:solidFill>
                  <a:effectLst/>
                  <a:uLnTx/>
                  <a:uFillTx/>
                </a:rPr>
                <a:t>1</a:t>
              </a: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31" name="íṧlíḓé">
              <a:extLst>
                <a:ext uri="{FF2B5EF4-FFF2-40B4-BE49-F238E27FC236}">
                  <a16:creationId xmlns:a16="http://schemas.microsoft.com/office/drawing/2014/main" id="{EDE20925-A8D2-4A35-98DC-F8B75D6708F9}"/>
                </a:ext>
              </a:extLst>
            </p:cNvPr>
            <p:cNvSpPr/>
            <p:nvPr/>
          </p:nvSpPr>
          <p:spPr>
            <a:xfrm>
              <a:off x="5164726" y="1953861"/>
              <a:ext cx="5635717" cy="948000"/>
            </a:xfrm>
            <a:prstGeom prst="rect">
              <a:avLst/>
            </a:prstGeom>
          </p:spPr>
          <p:txBody>
            <a:bodyPr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84D4D"/>
                  </a:solidFill>
                  <a:effectLst/>
                  <a:uLnTx/>
                  <a:uFillTx/>
                </a:rPr>
                <a:t>    使用人数较多的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84D4D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84D4D"/>
                  </a:solidFill>
                  <a:effectLst/>
                  <a:uLnTx/>
                  <a:uFillTx/>
                </a:rPr>
                <a:t>            第三方应用统计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54630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项目实施可行性报告 </a:t>
            </a:r>
            <a:r>
              <a:rPr lang="en-US" altLang="zh-CN" dirty="0"/>
              <a:t>– </a:t>
            </a:r>
            <a:r>
              <a:rPr lang="zh-CN" altLang="en-US" dirty="0"/>
              <a:t>行业市场分析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53D9E9-D6B7-4BA4-98B4-161018E11D8B}"/>
              </a:ext>
            </a:extLst>
          </p:cNvPr>
          <p:cNvSpPr txBox="1"/>
          <p:nvPr/>
        </p:nvSpPr>
        <p:spPr>
          <a:xfrm>
            <a:off x="7649586" y="2239447"/>
            <a:ext cx="3869314" cy="278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如图为较为热门的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国内没有真正意义上的一款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《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命运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2》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，图上的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都是采用的英文的数据库。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盈利来源多为捐赠和广告。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822BDE-F6C7-4C9F-AC55-E69524E1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787525"/>
            <a:ext cx="6548099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4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项目实施可行性报告 </a:t>
            </a:r>
            <a:r>
              <a:rPr lang="en-US" altLang="zh-CN" dirty="0"/>
              <a:t>– </a:t>
            </a:r>
            <a:r>
              <a:rPr lang="zh-CN" altLang="en-US" dirty="0"/>
              <a:t>行业市场分析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53D9E9-D6B7-4BA4-98B4-161018E11D8B}"/>
              </a:ext>
            </a:extLst>
          </p:cNvPr>
          <p:cNvSpPr txBox="1"/>
          <p:nvPr/>
        </p:nvSpPr>
        <p:spPr>
          <a:xfrm>
            <a:off x="660400" y="1425502"/>
            <a:ext cx="10553802" cy="167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国内相关市场目前处于空缺状态。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我个人在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3-9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月份期间制作的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QQ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群命运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机器人吸引了大量的用户，有不错的用户基础。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不完全统计，机器人服务用户数目在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万左右，目前为止调用次数约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512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万次。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 descr="图形用户界面, 文本, 应用程序, Word&#10;&#10;描述已自动生成">
            <a:extLst>
              <a:ext uri="{FF2B5EF4-FFF2-40B4-BE49-F238E27FC236}">
                <a16:creationId xmlns:a16="http://schemas.microsoft.com/office/drawing/2014/main" id="{EE20B470-CF4B-4D9C-8E54-929CCF40E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5" b="56742"/>
          <a:stretch/>
        </p:blipFill>
        <p:spPr>
          <a:xfrm>
            <a:off x="4652373" y="3322656"/>
            <a:ext cx="3165231" cy="2670048"/>
          </a:xfrm>
          <a:prstGeom prst="rect">
            <a:avLst/>
          </a:prstGeom>
        </p:spPr>
      </p:pic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E6ADC4ED-1099-484D-8541-2F7860FF8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" b="50568"/>
          <a:stretch/>
        </p:blipFill>
        <p:spPr>
          <a:xfrm>
            <a:off x="673100" y="3322656"/>
            <a:ext cx="3165231" cy="3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ś1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ş1iḋê">
            <a:extLst>
              <a:ext uri="{FF2B5EF4-FFF2-40B4-BE49-F238E27FC236}">
                <a16:creationId xmlns:a16="http://schemas.microsoft.com/office/drawing/2014/main" id="{057C2C38-68F1-48A1-BBE8-468251CC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项目实施可行性报告 </a:t>
            </a:r>
            <a:r>
              <a:rPr lang="en-US" altLang="zh-CN" dirty="0"/>
              <a:t>– </a:t>
            </a:r>
            <a:r>
              <a:rPr lang="zh-CN" altLang="en-US" dirty="0"/>
              <a:t>自身优势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B1AD8F-7C75-4909-83AC-F280A2BAF3B0}"/>
              </a:ext>
            </a:extLst>
          </p:cNvPr>
          <p:cNvSpPr txBox="1"/>
          <p:nvPr/>
        </p:nvSpPr>
        <p:spPr>
          <a:xfrm>
            <a:off x="660400" y="1759248"/>
            <a:ext cx="10858500" cy="389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语言优势。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Bungie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官方有提供简体中文和繁体中文的数据库，但没有一款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完全支持中文语言。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地域优势。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Bungie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作为美国公司，大陆用户访问国外的服务器较为缓慢，经常出现查询失败的问题。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用户基础。有良好的用户基础，机器人交流群加起来总人数约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4500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人，服务用户约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万，可以放心测试和宣传产品。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开发基础。目前已经利用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Python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制作了相关的命运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机器人，查询接口和数据类型都已经封装完毕，并且已经搭建好了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提供访问。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功能优势。有许多其他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没有的功能。（之前还有国外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Discord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用户问我机器人有没有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Discord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版本的）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C7B5E6-3BE8-47A5-A1F3-8C7EC27DC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0" y="806305"/>
            <a:ext cx="11697301" cy="5651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53AA1-163D-4DF1-94EA-FCED90A80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840" y="645160"/>
            <a:ext cx="3398856" cy="5974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BE8C111-F155-4868-BAF6-BCF18C7F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99" y="560090"/>
            <a:ext cx="75723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736152-43E5-49AB-8B7C-0778444A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27" y="2338946"/>
            <a:ext cx="7394174" cy="395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588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58095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69055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6E1E9"/>
      </a:accent1>
      <a:accent2>
        <a:srgbClr val="F06A2C"/>
      </a:accent2>
      <a:accent3>
        <a:srgbClr val="347BBE"/>
      </a:accent3>
      <a:accent4>
        <a:srgbClr val="323C53"/>
      </a:accent4>
      <a:accent5>
        <a:srgbClr val="70757F"/>
      </a:accent5>
      <a:accent6>
        <a:srgbClr val="9FA9BA"/>
      </a:accent6>
      <a:hlink>
        <a:srgbClr val="4472C4"/>
      </a:hlink>
      <a:folHlink>
        <a:srgbClr val="BFBFBF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ADC06E5-F6FD-43B6-A7FC-2E0633EE67FF}" vid="{FAB90306-471B-4F28-9DEE-1D9FBB0A262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6E1E9"/>
    </a:accent1>
    <a:accent2>
      <a:srgbClr val="F06A2C"/>
    </a:accent2>
    <a:accent3>
      <a:srgbClr val="347BBE"/>
    </a:accent3>
    <a:accent4>
      <a:srgbClr val="323C53"/>
    </a:accent4>
    <a:accent5>
      <a:srgbClr val="70757F"/>
    </a:accent5>
    <a:accent6>
      <a:srgbClr val="9FA9BA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6E1E9"/>
    </a:accent1>
    <a:accent2>
      <a:srgbClr val="F06A2C"/>
    </a:accent2>
    <a:accent3>
      <a:srgbClr val="347BBE"/>
    </a:accent3>
    <a:accent4>
      <a:srgbClr val="323C53"/>
    </a:accent4>
    <a:accent5>
      <a:srgbClr val="70757F"/>
    </a:accent5>
    <a:accent6>
      <a:srgbClr val="9FA9BA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6E1E9"/>
    </a:accent1>
    <a:accent2>
      <a:srgbClr val="F06A2C"/>
    </a:accent2>
    <a:accent3>
      <a:srgbClr val="347BBE"/>
    </a:accent3>
    <a:accent4>
      <a:srgbClr val="323C53"/>
    </a:accent4>
    <a:accent5>
      <a:srgbClr val="70757F"/>
    </a:accent5>
    <a:accent6>
      <a:srgbClr val="9FA9BA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  <a:fontScheme name="Temp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6E1E9"/>
    </a:accent1>
    <a:accent2>
      <a:srgbClr val="F06A2C"/>
    </a:accent2>
    <a:accent3>
      <a:srgbClr val="347BBE"/>
    </a:accent3>
    <a:accent4>
      <a:srgbClr val="323C53"/>
    </a:accent4>
    <a:accent5>
      <a:srgbClr val="70757F"/>
    </a:accent5>
    <a:accent6>
      <a:srgbClr val="9FA9BA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Yao</Template>
  <TotalTime>150</TotalTime>
  <Words>794</Words>
  <Application>Microsoft Office PowerPoint</Application>
  <PresentationFormat>宽屏</PresentationFormat>
  <Paragraphs>117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Arial</vt:lpstr>
      <vt:lpstr>Impact</vt:lpstr>
      <vt:lpstr>主题1</vt:lpstr>
      <vt:lpstr>Destiny2 - Helper 产品方案设计</vt:lpstr>
      <vt:lpstr>PowerPoint 演示文稿</vt:lpstr>
      <vt:lpstr>项目实施可行性报告</vt:lpstr>
      <vt:lpstr>项目实施可行性报告 – 项目背景</vt:lpstr>
      <vt:lpstr>项目实施可行性报告 – 项目背景</vt:lpstr>
      <vt:lpstr>项目实施可行性报告 – 行业市场分析</vt:lpstr>
      <vt:lpstr>项目实施可行性报告 – 行业市场分析</vt:lpstr>
      <vt:lpstr>项目实施可行性报告 – 行业市场分析</vt:lpstr>
      <vt:lpstr>项目实施可行性报告 – 自身优势</vt:lpstr>
      <vt:lpstr>产品定位及目标</vt:lpstr>
      <vt:lpstr>产品定位及目标</vt:lpstr>
      <vt:lpstr>产品内容总策划</vt:lpstr>
      <vt:lpstr>产品内容总策划 – 应用流程规划</vt:lpstr>
      <vt:lpstr>产品内容总策划 – 开发日程表</vt:lpstr>
      <vt:lpstr>技术解决方案</vt:lpstr>
      <vt:lpstr>技术解决方案</vt:lpstr>
      <vt:lpstr>推广和运营方案</vt:lpstr>
      <vt:lpstr>推广和运营方案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 Standard Template</dc:title>
  <dc:creator>Yao</dc:creator>
  <cp:lastModifiedBy>偲 刘</cp:lastModifiedBy>
  <cp:revision>74</cp:revision>
  <cp:lastPrinted>2021-04-15T16:00:00Z</cp:lastPrinted>
  <dcterms:created xsi:type="dcterms:W3CDTF">2021-04-15T16:00:00Z</dcterms:created>
  <dcterms:modified xsi:type="dcterms:W3CDTF">2022-01-05T10:42:19Z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94ac967d-d404-4286-bac2-3d266319c62a</vt:lpwstr>
  </property>
</Properties>
</file>